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62"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582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7FFC353-9161-43E0-963B-0874326293DB}" type="datetimeFigureOut">
              <a:rPr lang="en-US" smtClean="0"/>
              <a:t>2/12/2017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776F59E-E9A9-4454-B518-2843693B1068}"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FFC353-9161-43E0-963B-0874326293DB}" type="datetimeFigureOut">
              <a:rPr lang="en-US" smtClean="0"/>
              <a:t>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76F59E-E9A9-4454-B518-2843693B10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FFC353-9161-43E0-963B-0874326293DB}" type="datetimeFigureOut">
              <a:rPr lang="en-US" smtClean="0"/>
              <a:t>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76F59E-E9A9-4454-B518-2843693B10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FFC353-9161-43E0-963B-0874326293DB}" type="datetimeFigureOut">
              <a:rPr lang="en-US" smtClean="0"/>
              <a:t>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76F59E-E9A9-4454-B518-2843693B10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7FFC353-9161-43E0-963B-0874326293DB}" type="datetimeFigureOut">
              <a:rPr lang="en-US" smtClean="0"/>
              <a:t>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8776F59E-E9A9-4454-B518-2843693B106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FFC353-9161-43E0-963B-0874326293DB}" type="datetimeFigureOut">
              <a:rPr lang="en-US" smtClean="0"/>
              <a:t>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76F59E-E9A9-4454-B518-2843693B106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7FFC353-9161-43E0-963B-0874326293DB}" type="datetimeFigureOut">
              <a:rPr lang="en-US" smtClean="0"/>
              <a:t>2/12/2017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76F59E-E9A9-4454-B518-2843693B106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7FFC353-9161-43E0-963B-0874326293DB}" type="datetimeFigureOut">
              <a:rPr lang="en-US" smtClean="0"/>
              <a:t>2/12/2017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76F59E-E9A9-4454-B518-2843693B10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FFC353-9161-43E0-963B-0874326293DB}" type="datetimeFigureOut">
              <a:rPr lang="en-US" smtClean="0"/>
              <a:t>2/12/2017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76F59E-E9A9-4454-B518-2843693B10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FFC353-9161-43E0-963B-0874326293DB}" type="datetimeFigureOut">
              <a:rPr lang="en-US" smtClean="0"/>
              <a:t>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76F59E-E9A9-4454-B518-2843693B106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7FFC353-9161-43E0-963B-0874326293DB}" type="datetimeFigureOut">
              <a:rPr lang="en-US" smtClean="0"/>
              <a:t>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76F59E-E9A9-4454-B518-2843693B106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7FFC353-9161-43E0-963B-0874326293DB}" type="datetimeFigureOut">
              <a:rPr lang="en-US" smtClean="0"/>
              <a:t>2/12/2017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776F59E-E9A9-4454-B518-2843693B106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Relative Afferent Pupillary Defect(RAPD)</a:t>
            </a:r>
            <a:endParaRPr lang="en-US" dirty="0"/>
          </a:p>
        </p:txBody>
      </p:sp>
      <p:sp>
        <p:nvSpPr>
          <p:cNvPr id="3" name="Subtitle 2"/>
          <p:cNvSpPr>
            <a:spLocks noGrp="1"/>
          </p:cNvSpPr>
          <p:nvPr>
            <p:ph type="subTitle" idx="1"/>
          </p:nvPr>
        </p:nvSpPr>
        <p:spPr/>
        <p:txBody>
          <a:bodyPr/>
          <a:lstStyle/>
          <a:p>
            <a:r>
              <a:rPr lang="en-US" dirty="0" smtClean="0"/>
              <a:t>By</a:t>
            </a:r>
          </a:p>
          <a:p>
            <a:r>
              <a:rPr lang="en-US" dirty="0" smtClean="0"/>
              <a:t>Jenifer Tucker</a:t>
            </a:r>
            <a:endParaRPr lang="en-US" dirty="0"/>
          </a:p>
        </p:txBody>
      </p:sp>
    </p:spTree>
    <p:extLst>
      <p:ext uri="{BB962C8B-B14F-4D97-AF65-F5344CB8AC3E}">
        <p14:creationId xmlns:p14="http://schemas.microsoft.com/office/powerpoint/2010/main" val="422188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Marcus Gunn Pupil</a:t>
            </a:r>
            <a:endParaRPr lang="en-US" dirty="0"/>
          </a:p>
        </p:txBody>
      </p:sp>
      <p:sp>
        <p:nvSpPr>
          <p:cNvPr id="3" name="Content Placeholder 2"/>
          <p:cNvSpPr>
            <a:spLocks noGrp="1"/>
          </p:cNvSpPr>
          <p:nvPr>
            <p:ph idx="1"/>
          </p:nvPr>
        </p:nvSpPr>
        <p:spPr/>
        <p:txBody>
          <a:bodyPr>
            <a:normAutofit/>
          </a:bodyPr>
          <a:lstStyle/>
          <a:p>
            <a:r>
              <a:rPr lang="en-US" dirty="0" smtClean="0"/>
              <a:t>The most common causes of Marcus </a:t>
            </a:r>
            <a:r>
              <a:rPr lang="en-US" dirty="0"/>
              <a:t>G</a:t>
            </a:r>
            <a:r>
              <a:rPr lang="en-US" dirty="0" smtClean="0"/>
              <a:t>unn pupil is a lesion of the optic nerve(between the retina and the optic chiasm) or severe retinal disease.</a:t>
            </a:r>
          </a:p>
          <a:p>
            <a:r>
              <a:rPr lang="en-US" dirty="0" smtClean="0"/>
              <a:t>The second common cause is a contralateral optic tract lesion, due to the different contribution of the intact nasal and temporal hemi-fields.</a:t>
            </a:r>
          </a:p>
          <a:p>
            <a:r>
              <a:rPr lang="en-US" dirty="0" smtClean="0"/>
              <a:t>Dr. Robert Marcus Gunn was a Scottish ophthalmologist 1850-1909</a:t>
            </a:r>
          </a:p>
          <a:p>
            <a:endParaRPr lang="en-US" dirty="0"/>
          </a:p>
        </p:txBody>
      </p:sp>
    </p:spTree>
    <p:extLst>
      <p:ext uri="{BB962C8B-B14F-4D97-AF65-F5344CB8AC3E}">
        <p14:creationId xmlns:p14="http://schemas.microsoft.com/office/powerpoint/2010/main" val="1342281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RAPD</a:t>
            </a:r>
            <a:endParaRPr lang="en-US" dirty="0"/>
          </a:p>
        </p:txBody>
      </p:sp>
      <p:sp>
        <p:nvSpPr>
          <p:cNvPr id="3" name="Content Placeholder 2"/>
          <p:cNvSpPr>
            <a:spLocks noGrp="1"/>
          </p:cNvSpPr>
          <p:nvPr>
            <p:ph idx="1"/>
          </p:nvPr>
        </p:nvSpPr>
        <p:spPr/>
        <p:txBody>
          <a:bodyPr/>
          <a:lstStyle/>
          <a:p>
            <a:r>
              <a:rPr lang="en-US" dirty="0" smtClean="0"/>
              <a:t>A medical sign observed during the swinging flashlight test where upon the patient’s pupils constrict less(therefore appearing to dilate) when a bright light is swung from the unaffected eye to the affected eye.</a:t>
            </a:r>
            <a:endParaRPr lang="en-US" dirty="0"/>
          </a:p>
        </p:txBody>
      </p:sp>
    </p:spTree>
    <p:extLst>
      <p:ext uri="{BB962C8B-B14F-4D97-AF65-F5344CB8AC3E}">
        <p14:creationId xmlns:p14="http://schemas.microsoft.com/office/powerpoint/2010/main" val="1559983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Causes of RAPD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Ischemic Optic Neuropathy (AION)- A medical condition involving loss of vision due to damage to the optic nerve from insufficient blood supply. AION is generally divided into two types: 1.Arteritis AION  2. Non-Arteritis AION.</a:t>
            </a:r>
          </a:p>
          <a:p>
            <a:r>
              <a:rPr lang="en-US" dirty="0" smtClean="0"/>
              <a:t>Optic Neuritis- Is an inflammation that damages the optic nerve a bundle of nerve fibers that transmits visual information from your eyes to your brain. Pain and temporary vision loss in one eye are  common symptoms. </a:t>
            </a:r>
            <a:endParaRPr lang="en-US" dirty="0"/>
          </a:p>
          <a:p>
            <a:r>
              <a:rPr lang="en-US" dirty="0" smtClean="0"/>
              <a:t>Optic Neuritis can also be linked to Multiple Sclerosis.</a:t>
            </a:r>
          </a:p>
          <a:p>
            <a:r>
              <a:rPr lang="en-US" dirty="0" smtClean="0"/>
              <a:t>Optic Nerve Compression- Occurs when a mass (like a tumor or build-up of pus or other fluid)Forms in the brain and presses on the optic nerve causing eye pressure. It may cause vision problems and can lead to blindness.</a:t>
            </a:r>
          </a:p>
          <a:p>
            <a:endParaRPr lang="en-US" dirty="0"/>
          </a:p>
        </p:txBody>
      </p:sp>
    </p:spTree>
    <p:extLst>
      <p:ext uri="{BB962C8B-B14F-4D97-AF65-F5344CB8AC3E}">
        <p14:creationId xmlns:p14="http://schemas.microsoft.com/office/powerpoint/2010/main" val="4294586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situations with RAPD</a:t>
            </a:r>
            <a:endParaRPr lang="en-US" dirty="0"/>
          </a:p>
        </p:txBody>
      </p:sp>
      <p:sp>
        <p:nvSpPr>
          <p:cNvPr id="3" name="Content Placeholder 2"/>
          <p:cNvSpPr>
            <a:spLocks noGrp="1"/>
          </p:cNvSpPr>
          <p:nvPr>
            <p:ph idx="1"/>
          </p:nvPr>
        </p:nvSpPr>
        <p:spPr/>
        <p:txBody>
          <a:bodyPr>
            <a:normAutofit fontScale="62500" lnSpcReduction="20000"/>
          </a:bodyPr>
          <a:lstStyle/>
          <a:p>
            <a:r>
              <a:rPr lang="en-US" dirty="0" err="1" smtClean="0"/>
              <a:t>Hippus</a:t>
            </a:r>
            <a:r>
              <a:rPr lang="en-US" dirty="0" smtClean="0"/>
              <a:t>- Normal pupils, particularly those of young people, sometimes show slight fluctuation in size even when the light is shinning into the eye is constant it can make eliciting a RAPD more difficult.</a:t>
            </a:r>
          </a:p>
          <a:p>
            <a:r>
              <a:rPr lang="en-US" dirty="0" smtClean="0"/>
              <a:t>Non-Reactive pupils- A RAPD can still be detected even if one pupil cannot changes in size(or it is fixed) or trauma, dilated or constricting eye drops have been used. Having established that one pupil does not change </a:t>
            </a:r>
            <a:r>
              <a:rPr lang="en-US" dirty="0" err="1" smtClean="0"/>
              <a:t>sizw</a:t>
            </a:r>
            <a:r>
              <a:rPr lang="en-US" dirty="0" smtClean="0"/>
              <a:t> regardless of which eye has the light shone into it, concentrate on the eye where the pupil is reactive. Note what happen to the reactive pupil when the light is shone into each eye in turn. If the more normal eye is the one with the fixed pupil then, as the light moves from this eye to the other eye, the reactive pupil will dilate.</a:t>
            </a:r>
          </a:p>
          <a:p>
            <a:r>
              <a:rPr lang="en-US" dirty="0" smtClean="0"/>
              <a:t>Asymmetric refractive error and/or amblyopia- These occur when the vision is poor but the eye itself is normal and are not associated with RAPD.</a:t>
            </a:r>
          </a:p>
          <a:p>
            <a:r>
              <a:rPr lang="en-US" dirty="0" smtClean="0"/>
              <a:t>Maculopathy- Unless sever. This is not usually associated with RAPD. extensive retinal damage, major retinal vascular occlusion or retinal detachment by contrast can lead to RAPD.</a:t>
            </a:r>
            <a:endParaRPr lang="en-US" dirty="0"/>
          </a:p>
        </p:txBody>
      </p:sp>
    </p:spTree>
    <p:extLst>
      <p:ext uri="{BB962C8B-B14F-4D97-AF65-F5344CB8AC3E}">
        <p14:creationId xmlns:p14="http://schemas.microsoft.com/office/powerpoint/2010/main" val="2690346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for RAPD</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Use a bright light which can be focused to give a narrow, even beam of light. Perform the test in a semi-darkened room. If the room is too dark it will be difficult to observe the pupil responses, particularly in heavily pigmented eyes.</a:t>
            </a:r>
          </a:p>
          <a:p>
            <a:r>
              <a:rPr lang="en-US" dirty="0" smtClean="0"/>
              <a:t>Ask the patient to look at a distant object, and to keep looking at it. (a constriction in pupil size when moving focus from a distant to a near object). While performing the test, take care not to get in the way of the fixation target.</a:t>
            </a:r>
          </a:p>
          <a:p>
            <a:r>
              <a:rPr lang="en-US" dirty="0" smtClean="0"/>
              <a:t>Move the whole light deliberately from side to side so that the beam of light is directed directly into each eye Keep the light source at the same distance from each eye to ensure that the light stimulus is equally bright in both.</a:t>
            </a:r>
          </a:p>
          <a:p>
            <a:r>
              <a:rPr lang="en-US" dirty="0" smtClean="0"/>
              <a:t>Keep the beam of light steadily on the first eye for at least 3 seconds. This allows the pupil size to stabilize. Note whether the pupil of the eye being illuminated reacts briskly and constricts fully to the light. Also note what happens to the pupil of the other eye: does it also constrict briskly?</a:t>
            </a:r>
          </a:p>
          <a:p>
            <a:r>
              <a:rPr lang="en-US" dirty="0" smtClean="0"/>
              <a:t>Move the light quickly to shine in the other eye. Again, hold the light steady for 3 seconds. Note whether the pupil being illuminated stays the same size, or whether it gets bigger. Note also what happens to the other eye.</a:t>
            </a:r>
          </a:p>
          <a:p>
            <a:r>
              <a:rPr lang="en-US" dirty="0" smtClean="0"/>
              <a:t>As there is a lot to look at, repeat the test, observing what happens to the pupils of both eyes when one and then the other eye is illuminated.</a:t>
            </a:r>
            <a:endParaRPr lang="en-US" dirty="0"/>
          </a:p>
        </p:txBody>
      </p:sp>
    </p:spTree>
    <p:extLst>
      <p:ext uri="{BB962C8B-B14F-4D97-AF65-F5344CB8AC3E}">
        <p14:creationId xmlns:p14="http://schemas.microsoft.com/office/powerpoint/2010/main" val="3779810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Pupil examination</a:t>
            </a:r>
            <a:endParaRPr lang="en-US" dirty="0"/>
          </a:p>
        </p:txBody>
      </p:sp>
      <p:sp>
        <p:nvSpPr>
          <p:cNvPr id="3" name="Content Placeholder 2"/>
          <p:cNvSpPr>
            <a:spLocks noGrp="1"/>
          </p:cNvSpPr>
          <p:nvPr>
            <p:ph idx="1"/>
          </p:nvPr>
        </p:nvSpPr>
        <p:spPr/>
        <p:txBody>
          <a:bodyPr/>
          <a:lstStyle/>
          <a:p>
            <a:r>
              <a:rPr lang="en-US" dirty="0" smtClean="0"/>
              <a:t>Check for pupil size in the light and dark(looking for difference in size: </a:t>
            </a:r>
            <a:r>
              <a:rPr lang="en-US" dirty="0" err="1" smtClean="0"/>
              <a:t>anisocoria</a:t>
            </a:r>
            <a:r>
              <a:rPr lang="en-US" dirty="0" smtClean="0"/>
              <a:t>) </a:t>
            </a:r>
            <a:r>
              <a:rPr lang="en-US" dirty="0" err="1" smtClean="0"/>
              <a:t>Anisocoria</a:t>
            </a:r>
            <a:r>
              <a:rPr lang="en-US" dirty="0" smtClean="0"/>
              <a:t> is when your pupils are different in size.</a:t>
            </a:r>
          </a:p>
          <a:p>
            <a:r>
              <a:rPr lang="en-US" dirty="0" smtClean="0"/>
              <a:t>Check for a reaction to light in both eyes.</a:t>
            </a:r>
          </a:p>
          <a:p>
            <a:r>
              <a:rPr lang="en-US" dirty="0" smtClean="0"/>
              <a:t>Check for RAPD.</a:t>
            </a:r>
          </a:p>
          <a:p>
            <a:r>
              <a:rPr lang="en-US" dirty="0" smtClean="0"/>
              <a:t>A normal pupil is PERL(pupil, equal and reactive to light with no RAPD.</a:t>
            </a:r>
            <a:endParaRPr lang="en-US" dirty="0"/>
          </a:p>
        </p:txBody>
      </p:sp>
    </p:spTree>
    <p:extLst>
      <p:ext uri="{BB962C8B-B14F-4D97-AF65-F5344CB8AC3E}">
        <p14:creationId xmlns:p14="http://schemas.microsoft.com/office/powerpoint/2010/main" val="26439968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62</TotalTime>
  <Words>795</Words>
  <Application>Microsoft Office PowerPoint</Application>
  <PresentationFormat>On-screen Show (4:3)</PresentationFormat>
  <Paragraphs>31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Apex</vt:lpstr>
      <vt:lpstr>Relative Afferent Pupillary Defect(RAPD)</vt:lpstr>
      <vt:lpstr>Marcus Gunn Pupil</vt:lpstr>
      <vt:lpstr>What is a RAPD</vt:lpstr>
      <vt:lpstr>Common Causes of RAPD</vt:lpstr>
      <vt:lpstr>Special situations with RAPD</vt:lpstr>
      <vt:lpstr>Testing for RAPD</vt:lpstr>
      <vt:lpstr>Pupil examination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Relative Afferent Pupillary Defect(RAPD)</dc:title>
  <dc:creator>DeVon Tucker</dc:creator>
  <cp:lastModifiedBy>DeVon Tucker</cp:lastModifiedBy>
  <cp:revision>7</cp:revision>
  <dcterms:created xsi:type="dcterms:W3CDTF">2017-02-12T20:32:29Z</dcterms:created>
  <dcterms:modified xsi:type="dcterms:W3CDTF">2017-02-12T21:34:48Z</dcterms:modified>
</cp:coreProperties>
</file>